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20"/>
  </p:notesMasterIdLst>
  <p:handoutMasterIdLst>
    <p:handoutMasterId r:id="rId21"/>
  </p:handoutMasterIdLst>
  <p:sldIdLst>
    <p:sldId id="1720" r:id="rId6"/>
    <p:sldId id="1663" r:id="rId7"/>
    <p:sldId id="1660" r:id="rId8"/>
    <p:sldId id="4907" r:id="rId9"/>
    <p:sldId id="4910" r:id="rId10"/>
    <p:sldId id="4911" r:id="rId11"/>
    <p:sldId id="4912" r:id="rId12"/>
    <p:sldId id="4915" r:id="rId13"/>
    <p:sldId id="4913" r:id="rId14"/>
    <p:sldId id="4914" r:id="rId15"/>
    <p:sldId id="4909" r:id="rId16"/>
    <p:sldId id="3720" r:id="rId17"/>
    <p:sldId id="4917" r:id="rId18"/>
    <p:sldId id="4916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663"/>
            <p14:sldId id="1660"/>
            <p14:sldId id="4907"/>
            <p14:sldId id="4910"/>
            <p14:sldId id="4911"/>
            <p14:sldId id="4912"/>
            <p14:sldId id="4915"/>
            <p14:sldId id="4913"/>
            <p14:sldId id="4914"/>
            <p14:sldId id="4909"/>
            <p14:sldId id="3720"/>
            <p14:sldId id="4917"/>
            <p14:sldId id="4916"/>
          </p14:sldIdLst>
        </p14:section>
        <p14:section name="Extras" id="{4E7F9646-3804-4613-8C34-FE05D9E638A0}">
          <p14:sldIdLst/>
        </p14:section>
        <p14:section name="Soft Black template" id="{888AB95E-1B7E-4E95-8F39-C5D0E8372BC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C2D91"/>
    <a:srgbClr val="FFFFFF"/>
    <a:srgbClr val="0D0D0D"/>
    <a:srgbClr val="0078D4"/>
    <a:srgbClr val="000000"/>
    <a:srgbClr val="1A1A1A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6FE105-6533-4427-8F4A-F288A402EF74}" v="7" dt="2019-04-02T17:13:08.154"/>
    <p1510:client id="{F9F36431-FE65-43DA-9F69-7AF6639D7B02}" v="1" dt="2019-04-02T21:37:23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2133" autoAdjust="0"/>
  </p:normalViewPr>
  <p:slideViewPr>
    <p:cSldViewPr snapToGrid="0">
      <p:cViewPr varScale="1">
        <p:scale>
          <a:sx n="110" d="100"/>
          <a:sy n="110" d="100"/>
        </p:scale>
        <p:origin x="90" y="10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4/2/2019 2:36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38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07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20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4/2/2019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6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8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9261460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  <p:sldLayoutId id="2147484766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6.emf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ontosoAi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visualstudio.github.com/" TargetMode="External"/><Relationship Id="rId5" Type="http://schemas.openxmlformats.org/officeDocument/2006/relationships/hyperlink" Target="https://github.com/hsachinraj/GitHub-AzureDevOps" TargetMode="External"/><Relationship Id="rId4" Type="http://schemas.openxmlformats.org/officeDocument/2006/relationships/hyperlink" Target="https://azuredevopsdemogenerator.azurewebsites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199" y="1871783"/>
            <a:ext cx="5538509" cy="1661993"/>
          </a:xfrm>
        </p:spPr>
        <p:txBody>
          <a:bodyPr/>
          <a:lstStyle/>
          <a:p>
            <a:r>
              <a:rPr lang="en-US" dirty="0"/>
              <a:t>Taking DevOps to the </a:t>
            </a:r>
            <a:br>
              <a:rPr lang="en-US" dirty="0"/>
            </a:br>
            <a:r>
              <a:rPr lang="en-US" dirty="0"/>
              <a:t>Next Level with </a:t>
            </a:r>
            <a:br>
              <a:rPr lang="en-US" dirty="0"/>
            </a:br>
            <a:r>
              <a:rPr lang="en-US" dirty="0"/>
              <a:t>GitHub and Azure DevOps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615553"/>
          </a:xfrm>
        </p:spPr>
        <p:txBody>
          <a:bodyPr/>
          <a:lstStyle/>
          <a:p>
            <a:r>
              <a:rPr lang="en-US" dirty="0"/>
              <a:t>Stanley Goldman, GitHub</a:t>
            </a:r>
          </a:p>
          <a:p>
            <a:r>
              <a:rPr lang="en-US" dirty="0"/>
              <a:t>Steven Borg, Azure DevOps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4697" y="5832557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1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Run tests and log defects from your browser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Track and asses quality throughout your lifecycle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Capture rich data for reproducibility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Create tests directly from exploratory sessions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7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14537 L 4.79167E-6 -1.1111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42EAD26-8963-4303-8EF1-AB6ADA123324}"/>
              </a:ext>
            </a:extLst>
          </p:cNvPr>
          <p:cNvGrpSpPr/>
          <p:nvPr/>
        </p:nvGrpSpPr>
        <p:grpSpPr>
          <a:xfrm>
            <a:off x="4802973" y="-2750"/>
            <a:ext cx="7390135" cy="6860750"/>
            <a:chOff x="4802973" y="-2750"/>
            <a:chExt cx="7390135" cy="686075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330C9C-4592-4C37-B80B-C63C6EFA819B}"/>
                </a:ext>
              </a:extLst>
            </p:cNvPr>
            <p:cNvSpPr/>
            <p:nvPr/>
          </p:nvSpPr>
          <p:spPr bwMode="auto">
            <a:xfrm>
              <a:off x="4802973" y="3720195"/>
              <a:ext cx="935776" cy="890911"/>
            </a:xfrm>
            <a:prstGeom prst="ellipse">
              <a:avLst/>
            </a:prstGeom>
            <a:solidFill>
              <a:srgbClr val="1A2B3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D46773-183D-4F55-956E-4CE1DBB126E0}"/>
                </a:ext>
              </a:extLst>
            </p:cNvPr>
            <p:cNvSpPr/>
            <p:nvPr/>
          </p:nvSpPr>
          <p:spPr bwMode="auto">
            <a:xfrm>
              <a:off x="5469776" y="0"/>
              <a:ext cx="6722224" cy="6858000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7000">
                  <a:schemeClr val="bg1"/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89889C-812D-4B88-9668-816FAC218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776" y="-2750"/>
              <a:ext cx="6723332" cy="685743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A3A1DF-2DF6-484C-90E7-E71C11DA3A34}"/>
                </a:ext>
              </a:extLst>
            </p:cNvPr>
            <p:cNvSpPr/>
            <p:nvPr/>
          </p:nvSpPr>
          <p:spPr bwMode="auto">
            <a:xfrm>
              <a:off x="5467560" y="0"/>
              <a:ext cx="6723332" cy="6858000"/>
            </a:xfrm>
            <a:prstGeom prst="rect">
              <a:avLst/>
            </a:prstGeom>
            <a:solidFill>
              <a:srgbClr val="000000">
                <a:alpha val="3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7" tIns="146246" rIns="182807" bIns="1462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03" fontAlgn="base">
                <a:spcBef>
                  <a:spcPct val="0"/>
                </a:spcBef>
                <a:spcAft>
                  <a:spcPct val="0"/>
                </a:spcAft>
              </a:pPr>
              <a:endParaRPr lang="en-US" sz="199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6A81F4-2FFC-44CC-A513-0521EE91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932" y="502639"/>
              <a:ext cx="2745226" cy="73968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10DFE0C3-F376-405E-9796-065F9C894D45}"/>
              </a:ext>
            </a:extLst>
          </p:cNvPr>
          <p:cNvSpPr txBox="1">
            <a:spLocks/>
          </p:cNvSpPr>
          <p:nvPr/>
        </p:nvSpPr>
        <p:spPr>
          <a:xfrm>
            <a:off x="6013127" y="1566849"/>
            <a:ext cx="5828836" cy="5031024"/>
          </a:xfrm>
          <a:prstGeom prst="rect">
            <a:avLst/>
          </a:prstGeom>
        </p:spPr>
        <p:txBody>
          <a:bodyPr/>
          <a:lstStyle>
            <a:lvl1pPr marL="228531" marR="0" indent="-228531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063" marR="0" indent="-228531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028" marR="0" indent="-199965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710" marR="0" indent="-180921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631" marR="0" indent="-168225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sym typeface="ApexNew-Light"/>
              </a:rPr>
              <a:t>GitHub brings the </a:t>
            </a:r>
            <a:r>
              <a:rPr lang="en-US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ApexNew-Light"/>
              </a:rPr>
              <a:t>premier</a:t>
            </a:r>
            <a:r>
              <a:rPr lang="en-US">
                <a:solidFill>
                  <a:schemeClr val="bg1"/>
                </a:solidFill>
                <a:sym typeface="ApexNew-Light"/>
              </a:rPr>
              <a:t> social coding workflows to your team, breaking down silos and enabling Inner Source through: </a:t>
            </a:r>
            <a:br>
              <a:rPr lang="en-US">
                <a:solidFill>
                  <a:schemeClr val="bg1"/>
                </a:solidFill>
                <a:sym typeface="ApexNew-Light"/>
              </a:rPr>
            </a:br>
            <a:endParaRPr lang="en-US">
              <a:solidFill>
                <a:schemeClr val="bg1"/>
              </a:solidFill>
              <a:sym typeface="ApexNew-Light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ApexNew-Light"/>
              </a:rPr>
              <a:t>Expertise sharing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ApexNew-Light"/>
              </a:rPr>
              <a:t>Cross-team collaboration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ApexNew-Light"/>
              </a:rPr>
              <a:t>Improved code reuse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sym typeface="ApexNew-Light"/>
              </a:rPr>
              <a:t>Increased velocity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B55069-EFC4-4797-8A62-F45A611F1DC6}"/>
              </a:ext>
            </a:extLst>
          </p:cNvPr>
          <p:cNvSpPr/>
          <p:nvPr/>
        </p:nvSpPr>
        <p:spPr bwMode="auto">
          <a:xfrm>
            <a:off x="331087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03107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3C075C-3E77-4398-AB9D-8C564816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661" y="487"/>
            <a:ext cx="7844340" cy="6857027"/>
          </a:xfrm>
          <a:prstGeom prst="rect">
            <a:avLst/>
          </a:prstGeom>
        </p:spPr>
      </p:pic>
      <p:pic>
        <p:nvPicPr>
          <p:cNvPr id="2" name="Picture 1" descr="Screenshot of Azure Pipelines in the GitHub Marketplace">
            <a:extLst>
              <a:ext uri="{FF2B5EF4-FFF2-40B4-BE49-F238E27FC236}">
                <a16:creationId xmlns:a16="http://schemas.microsoft.com/office/drawing/2014/main" id="{379F16DC-6394-4B66-A292-2B5183D04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9"/>
          <a:stretch/>
        </p:blipFill>
        <p:spPr>
          <a:xfrm>
            <a:off x="6128097" y="1469039"/>
            <a:ext cx="6063904" cy="44155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47A081-23AC-450F-8EA4-A306A642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3050043"/>
            <a:ext cx="5555966" cy="757914"/>
          </a:xfrm>
        </p:spPr>
        <p:txBody>
          <a:bodyPr/>
          <a:lstStyle/>
          <a:p>
            <a:r>
              <a:rPr lang="en-GB"/>
              <a:t>Azure DevOps</a:t>
            </a:r>
            <a:br>
              <a:rPr lang="en-GB"/>
            </a:br>
            <a:r>
              <a:rPr lang="en-GB"/>
              <a:t>Integrated with GitHub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E5AFD-3DB8-473E-A547-170B1FB1BE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3" y="4572001"/>
            <a:ext cx="5014667" cy="190577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Rich integration with Azure Pipelines and Azure Boards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035C09-9135-4724-A747-B3DC744DA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43" y="1096234"/>
            <a:ext cx="2321568" cy="192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4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Stanley and Steve</a:t>
            </a:r>
          </a:p>
        </p:txBody>
      </p:sp>
    </p:spTree>
    <p:extLst>
      <p:ext uri="{BB962C8B-B14F-4D97-AF65-F5344CB8AC3E}">
        <p14:creationId xmlns:p14="http://schemas.microsoft.com/office/powerpoint/2010/main" val="318094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922913"/>
            <a:ext cx="9144000" cy="609398"/>
          </a:xfrm>
        </p:spPr>
        <p:txBody>
          <a:bodyPr/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052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 (later)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1352181" cy="4050340"/>
          </a:xfrm>
        </p:spPr>
        <p:txBody>
          <a:bodyPr/>
          <a:lstStyle/>
          <a:p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https://github.com/Microsoft/ContosoAir</a:t>
            </a:r>
            <a:endParaRPr lang="en-US" dirty="0"/>
          </a:p>
          <a:p>
            <a:endParaRPr lang="en-US" dirty="0"/>
          </a:p>
          <a:p>
            <a:r>
              <a:rPr lang="en-US" dirty="0"/>
              <a:t>Demo generator: </a:t>
            </a:r>
            <a:r>
              <a:rPr lang="en-US" dirty="0">
                <a:hlinkClick r:id="rId4"/>
              </a:rPr>
              <a:t>https://azuredevopsdemogenerator.azurewebsites.net/</a:t>
            </a:r>
            <a:endParaRPr lang="en-US" dirty="0"/>
          </a:p>
          <a:p>
            <a:endParaRPr lang="en-US" dirty="0"/>
          </a:p>
          <a:p>
            <a:r>
              <a:rPr lang="en-US" dirty="0"/>
              <a:t>Walkthrough: </a:t>
            </a:r>
            <a:r>
              <a:rPr lang="en-US" dirty="0">
                <a:hlinkClick r:id="rId5"/>
              </a:rPr>
              <a:t>https://github.com/hsachinraj/GitHub-AzureDevOps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Extension for VS: </a:t>
            </a:r>
            <a:r>
              <a:rPr lang="en-US" dirty="0">
                <a:hlinkClick r:id="rId6"/>
              </a:rPr>
              <a:t>https://visualstudio.github.com/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0B0EC26-139F-4071-B3D5-C7E481D8E39A}"/>
              </a:ext>
            </a:extLst>
          </p:cNvPr>
          <p:cNvSpPr/>
          <p:nvPr/>
        </p:nvSpPr>
        <p:spPr bwMode="auto">
          <a:xfrm>
            <a:off x="331087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with Azure DevOps</a:t>
            </a:r>
          </a:p>
        </p:txBody>
      </p:sp>
    </p:spTree>
    <p:extLst>
      <p:ext uri="{BB962C8B-B14F-4D97-AF65-F5344CB8AC3E}">
        <p14:creationId xmlns:p14="http://schemas.microsoft.com/office/powerpoint/2010/main" val="19886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4D5356B-BD8C-44C1-83AF-D97C1ABA67BC}"/>
              </a:ext>
            </a:extLst>
          </p:cNvPr>
          <p:cNvSpPr/>
          <p:nvPr/>
        </p:nvSpPr>
        <p:spPr bwMode="auto">
          <a:xfrm rot="16200000">
            <a:off x="4788453" y="175142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 descr="A screenshot of Azure Boards showing a KanBan board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" b="-126"/>
          <a:stretch/>
        </p:blipFill>
        <p:spPr>
          <a:xfrm>
            <a:off x="6045534" y="220167"/>
            <a:ext cx="5622500" cy="3524614"/>
          </a:xfrm>
          <a:prstGeom prst="rect">
            <a:avLst/>
          </a:prstGeom>
          <a:ln>
            <a:solidFill>
              <a:srgbClr val="D2D2D2"/>
            </a:solidFill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>
                <a:solidFill>
                  <a:schemeClr val="bg1"/>
                </a:solidFill>
              </a:rPr>
              <a:t>Connecting ideas to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>
                <a:solidFill>
                  <a:schemeClr val="bg1"/>
                </a:solidFill>
              </a:rPr>
              <a:t>Scrum ready to help your teams run sprints, stand-ups, and plan work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Integrated with GitHub commits and pull requests</a:t>
            </a: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US" sz="2000">
                <a:solidFill>
                  <a:schemeClr val="bg1"/>
                </a:solidFill>
              </a:rPr>
              <a:t>Insights into project status and health</a:t>
            </a:r>
          </a:p>
        </p:txBody>
      </p:sp>
    </p:spTree>
    <p:extLst>
      <p:ext uri="{BB962C8B-B14F-4D97-AF65-F5344CB8AC3E}">
        <p14:creationId xmlns:p14="http://schemas.microsoft.com/office/powerpoint/2010/main" val="6334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88452" y="2824894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500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Private Git and TFVC repos for your teams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Code review via branch pull requests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Branch policies and build validation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Easy migration path to / from GitHub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6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1544 L -2.29167E-6 -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0C5A2F8-B1FD-4886-9436-A60AD35C1454}"/>
              </a:ext>
            </a:extLst>
          </p:cNvPr>
          <p:cNvSpPr/>
          <p:nvPr/>
        </p:nvSpPr>
        <p:spPr bwMode="auto">
          <a:xfrm rot="16200000">
            <a:off x="4789266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Cloud-hosted pipelines for Linux, macOS and Windows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Any language, any platform, any cloud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Native support for containers and Kubernetes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Best-in-class for open source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75C011-726B-4E8D-922C-6A4EE4334E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63FC768-8135-48ED-AC7F-91C7F5E0A8B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79EB55-C5C3-495D-A197-833AD7392540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1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14537 L -4.79167E-6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C164B19-17CA-46AC-BC00-2E101FCBCD6B}"/>
              </a:ext>
            </a:extLst>
          </p:cNvPr>
          <p:cNvSpPr/>
          <p:nvPr/>
        </p:nvSpPr>
        <p:spPr bwMode="auto">
          <a:xfrm rot="16200000">
            <a:off x="4784780" y="3823203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401146"/>
            <a:ext cx="5622500" cy="3162656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402142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Deploy to on-premises, ANY cloud or a hybrid of cloud and on-prem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Staged environment releases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>
                <a:solidFill>
                  <a:schemeClr val="bg1"/>
                </a:solidFill>
              </a:rPr>
              <a:t>Pre and post deployment approvals with gates to automate approval based on conditions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0C61E31-53A1-4BD0-B422-53944F8AA4D8}"/>
              </a:ext>
            </a:extLst>
          </p:cNvPr>
          <p:cNvSpPr/>
          <p:nvPr/>
        </p:nvSpPr>
        <p:spPr bwMode="auto">
          <a:xfrm>
            <a:off x="11748374" y="6468271"/>
            <a:ext cx="207264" cy="20726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181263-6328-4C3F-B849-3D59364C151C}"/>
              </a:ext>
            </a:extLst>
          </p:cNvPr>
          <p:cNvSpPr/>
          <p:nvPr/>
        </p:nvSpPr>
        <p:spPr bwMode="auto">
          <a:xfrm>
            <a:off x="11447997" y="6468271"/>
            <a:ext cx="207264" cy="207264"/>
          </a:xfrm>
          <a:prstGeom prst="ellipse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76E55E6E-F84C-4E66-8D4B-C3C8B38739F7}"/>
              </a:ext>
            </a:extLst>
          </p:cNvPr>
          <p:cNvSpPr/>
          <p:nvPr/>
        </p:nvSpPr>
        <p:spPr bwMode="auto">
          <a:xfrm rot="16200000">
            <a:off x="4757956" y="4821512"/>
            <a:ext cx="781337" cy="684894"/>
          </a:xfrm>
          <a:prstGeom prst="triangl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>
            <a:innerShdw blurRad="127000" dist="50800" dir="16200000">
              <a:prstClr val="black">
                <a:alpha val="2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D46773-183D-4F55-956E-4CE1DBB126E0}"/>
              </a:ext>
            </a:extLst>
          </p:cNvPr>
          <p:cNvSpPr/>
          <p:nvPr/>
        </p:nvSpPr>
        <p:spPr bwMode="auto">
          <a:xfrm>
            <a:off x="5469776" y="0"/>
            <a:ext cx="6722224" cy="685800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7E34D5-ECDB-4CE7-9EE0-63A3E533AF1F}"/>
              </a:ext>
            </a:extLst>
          </p:cNvPr>
          <p:cNvGrpSpPr/>
          <p:nvPr/>
        </p:nvGrpSpPr>
        <p:grpSpPr>
          <a:xfrm>
            <a:off x="1947424" y="1787873"/>
            <a:ext cx="2830948" cy="651160"/>
            <a:chOff x="1947424" y="1787873"/>
            <a:chExt cx="2830948" cy="651160"/>
          </a:xfrm>
        </p:grpSpPr>
        <p:pic>
          <p:nvPicPr>
            <p:cNvPr id="9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02A405B-A2A7-41F0-9310-E2F85601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153E0-6888-49D4-AA6B-939BC22A0DE8}"/>
                </a:ext>
              </a:extLst>
            </p:cNvPr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200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BA6F68-D776-4E62-879A-D2ACAA17D59F}"/>
              </a:ext>
            </a:extLst>
          </p:cNvPr>
          <p:cNvGrpSpPr/>
          <p:nvPr/>
        </p:nvGrpSpPr>
        <p:grpSpPr>
          <a:xfrm>
            <a:off x="1932397" y="2861343"/>
            <a:ext cx="2845975" cy="612000"/>
            <a:chOff x="1932397" y="2861343"/>
            <a:chExt cx="2845975" cy="612000"/>
          </a:xfrm>
        </p:grpSpPr>
        <p:pic>
          <p:nvPicPr>
            <p:cNvPr id="1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08126A3D-C050-4DF7-BB75-D90BC4070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940E72-C5F8-4456-87ED-D7F018E4D6D9}"/>
                </a:ext>
              </a:extLst>
            </p:cNvPr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200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4AE526-A316-4EEA-B901-D8A3440C54AD}"/>
              </a:ext>
            </a:extLst>
          </p:cNvPr>
          <p:cNvGrpSpPr/>
          <p:nvPr/>
        </p:nvGrpSpPr>
        <p:grpSpPr>
          <a:xfrm>
            <a:off x="1932397" y="3859652"/>
            <a:ext cx="2845975" cy="612000"/>
            <a:chOff x="1932397" y="3859652"/>
            <a:chExt cx="2845975" cy="612000"/>
          </a:xfrm>
        </p:grpSpPr>
        <p:pic>
          <p:nvPicPr>
            <p:cNvPr id="1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35E9E6-1499-4536-A352-8E05FE9DB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69EF58-27E8-45D2-8FEA-675E512D3E40}"/>
                </a:ext>
              </a:extLst>
            </p:cNvPr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200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AAB15F-8C9A-47F5-9536-5B5B120FF2A3}"/>
              </a:ext>
            </a:extLst>
          </p:cNvPr>
          <p:cNvGrpSpPr/>
          <p:nvPr/>
        </p:nvGrpSpPr>
        <p:grpSpPr>
          <a:xfrm>
            <a:off x="1927214" y="5856271"/>
            <a:ext cx="2851158" cy="612000"/>
            <a:chOff x="1927214" y="5856271"/>
            <a:chExt cx="2851158" cy="612000"/>
          </a:xfrm>
        </p:grpSpPr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1AFFBDBA-2E5C-4F2A-8D7D-B34F39525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EFC0B9-737F-42C8-A3E1-6FF0FED9EB6F}"/>
                </a:ext>
              </a:extLst>
            </p:cNvPr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200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4BE1C7-9FE1-4888-B5BD-C7552893A2F7}"/>
              </a:ext>
            </a:extLst>
          </p:cNvPr>
          <p:cNvGrpSpPr/>
          <p:nvPr/>
        </p:nvGrpSpPr>
        <p:grpSpPr>
          <a:xfrm>
            <a:off x="1923955" y="4877728"/>
            <a:ext cx="2854417" cy="572464"/>
            <a:chOff x="1923955" y="4877728"/>
            <a:chExt cx="2854417" cy="572464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4A77637F-02EA-41F7-AF36-CD72544F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955" y="4893960"/>
              <a:ext cx="540165" cy="5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969149-417E-4781-95B3-83FAB02470E1}"/>
                </a:ext>
              </a:extLst>
            </p:cNvPr>
            <p:cNvSpPr txBox="1"/>
            <p:nvPr/>
          </p:nvSpPr>
          <p:spPr>
            <a:xfrm>
              <a:off x="2834372" y="487772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200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BFB7EE-27C7-4CA5-8846-F9A6CE32A523}"/>
              </a:ext>
            </a:extLst>
          </p:cNvPr>
          <p:cNvGrpSpPr/>
          <p:nvPr/>
        </p:nvGrpSpPr>
        <p:grpSpPr>
          <a:xfrm>
            <a:off x="778222" y="0"/>
            <a:ext cx="540165" cy="6858000"/>
            <a:chOff x="778222" y="0"/>
            <a:chExt cx="540165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1B15ADD-2B85-4D8C-9628-B234C60D4857}"/>
                </a:ext>
              </a:extLst>
            </p:cNvPr>
            <p:cNvSpPr/>
            <p:nvPr/>
          </p:nvSpPr>
          <p:spPr bwMode="auto">
            <a:xfrm>
              <a:off x="778222" y="0"/>
              <a:ext cx="540165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2238E-5CE5-4BFB-9CA4-8FA5622E13B6}"/>
                </a:ext>
              </a:extLst>
            </p:cNvPr>
            <p:cNvCxnSpPr>
              <a:stCxn id="26" idx="0"/>
              <a:endCxn id="26" idx="2"/>
            </p:cNvCxnSpPr>
            <p:nvPr/>
          </p:nvCxnSpPr>
          <p:spPr>
            <a:xfrm>
              <a:off x="1048305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E785B4E-D15E-4A49-81B3-1ED5E1E44AE2}"/>
              </a:ext>
            </a:extLst>
          </p:cNvPr>
          <p:cNvSpPr/>
          <p:nvPr/>
        </p:nvSpPr>
        <p:spPr bwMode="auto">
          <a:xfrm>
            <a:off x="1698203" y="725038"/>
            <a:ext cx="2108169" cy="5058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781" tIns="146225" rIns="182781" bIns="146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2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>
                <a:gradFill>
                  <a:gsLst>
                    <a:gs pos="9735">
                      <a:srgbClr val="0078D4"/>
                    </a:gs>
                    <a:gs pos="41204">
                      <a:srgbClr val="0078D4"/>
                    </a:gs>
                  </a:gsLst>
                  <a:lin ang="5400000" scaled="1"/>
                </a:gradFill>
                <a:latin typeface="Segoe UI Semibold"/>
              </a:rPr>
              <a:t>Deliver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31A91F-C96E-4DDB-9218-D8EF4D3739AC}"/>
              </a:ext>
            </a:extLst>
          </p:cNvPr>
          <p:cNvGrpSpPr/>
          <p:nvPr/>
        </p:nvGrpSpPr>
        <p:grpSpPr>
          <a:xfrm>
            <a:off x="589015" y="502639"/>
            <a:ext cx="950673" cy="950673"/>
            <a:chOff x="9232487" y="4471318"/>
            <a:chExt cx="950673" cy="9506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6558DB-E2E9-4B61-A529-1CD314AFF12E}"/>
                </a:ext>
              </a:extLst>
            </p:cNvPr>
            <p:cNvSpPr/>
            <p:nvPr/>
          </p:nvSpPr>
          <p:spPr bwMode="auto"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81" tIns="146225" rIns="182781" bIns="146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9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ocket">
              <a:extLst>
                <a:ext uri="{FF2B5EF4-FFF2-40B4-BE49-F238E27FC236}">
                  <a16:creationId xmlns:a16="http://schemas.microsoft.com/office/drawing/2014/main" id="{8B30F975-F96D-4369-9646-95E660A248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9027" y="4771367"/>
              <a:ext cx="357592" cy="35057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70" tIns="44786" rIns="89570" bIns="44786" numCol="1" anchor="t" anchorCtr="0" compatLnSpc="1">
              <a:prstTxWarp prst="textNoShape">
                <a:avLst/>
              </a:prstTxWarp>
            </a:bodyPr>
            <a:lstStyle/>
            <a:p>
              <a:pPr defTabSz="913643">
                <a:defRPr/>
              </a:pPr>
              <a:endParaRPr lang="en-US" sz="16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3BDD098-E050-46F1-B000-070121E5BA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34" y="225443"/>
            <a:ext cx="5622499" cy="3514062"/>
          </a:xfrm>
          <a:prstGeom prst="rect">
            <a:avLst/>
          </a:prstGeom>
          <a:ln>
            <a:noFill/>
          </a:ln>
          <a:effectLst>
            <a:outerShdw blurRad="190500" sx="103000" sy="103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B56EB30-3D4B-4BA1-B89C-0784CA60783A}"/>
              </a:ext>
            </a:extLst>
          </p:cNvPr>
          <p:cNvSpPr txBox="1">
            <a:spLocks/>
          </p:cNvSpPr>
          <p:nvPr/>
        </p:nvSpPr>
        <p:spPr>
          <a:xfrm>
            <a:off x="6011636" y="4167554"/>
            <a:ext cx="5622500" cy="2636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745" b="0" i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8193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72290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3246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270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503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734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966" indent="-233116" algn="l" defTabSz="9324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Manage all package types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Add packages to any pipeline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r>
              <a:rPr lang="en-GB" sz="2000" dirty="0">
                <a:solidFill>
                  <a:schemeClr val="bg1"/>
                </a:solidFill>
              </a:rPr>
              <a:t>Share code efficiently</a:t>
            </a:r>
          </a:p>
          <a:p>
            <a:pPr>
              <a:lnSpc>
                <a:spcPct val="100000"/>
              </a:lnSpc>
              <a:spcAft>
                <a:spcPts val="18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6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4907 L -3.125E-6 -3.7037E-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/>
    </p:bldLst>
  </p:timing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7E5F3317-8777-43BC-B5E4-569855CBE125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" id="{9DB3D05F-6371-48EA-A8D2-A01CFEC5E5A8}" vid="{A3FC0CA9-46DB-457B-B63A-17E7CF03E7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965de625-df5b-42e9-a277-2113da4f119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91</TotalTime>
  <Words>513</Words>
  <Application>Microsoft Office PowerPoint</Application>
  <PresentationFormat>Widescreen</PresentationFormat>
  <Paragraphs>118</Paragraphs>
  <Slides>14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Taking DevOps to the  Next Level with  GitHub and Azure DevOps</vt:lpstr>
      <vt:lpstr>Event name or presentation title</vt:lpstr>
      <vt:lpstr>Follow along (later)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Integrated with GitHub</vt:lpstr>
      <vt:lpstr>Demo</vt:lpstr>
      <vt:lpstr>Questions?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DevOps to the  Next Level with  GitHub and Azure DevOps</dc:title>
  <dc:subject>Visual Studio 2019 Launch</dc:subject>
  <dc:creator>Steven Borg</dc:creator>
  <cp:keywords/>
  <dc:description/>
  <cp:lastModifiedBy>Beth Massi</cp:lastModifiedBy>
  <cp:revision>2</cp:revision>
  <dcterms:created xsi:type="dcterms:W3CDTF">2019-04-02T16:52:40Z</dcterms:created>
  <dcterms:modified xsi:type="dcterms:W3CDTF">2019-04-02T21:37:24Z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